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00" r:id="rId3"/>
    <p:sldId id="301" r:id="rId4"/>
    <p:sldId id="302" r:id="rId5"/>
    <p:sldId id="303" r:id="rId6"/>
    <p:sldId id="304" r:id="rId7"/>
    <p:sldId id="305" r:id="rId8"/>
    <p:sldId id="306" r:id="rId9"/>
    <p:sldId id="307" r:id="rId10"/>
    <p:sldId id="308" r:id="rId11"/>
    <p:sldId id="309" r:id="rId12"/>
    <p:sldId id="310" r:id="rId13"/>
    <p:sldId id="311" r:id="rId14"/>
    <p:sldId id="313" r:id="rId15"/>
    <p:sldId id="312" r:id="rId16"/>
    <p:sldId id="314" r:id="rId17"/>
    <p:sldId id="315" r:id="rId18"/>
    <p:sldId id="316" r:id="rId19"/>
    <p:sldId id="317" r:id="rId20"/>
    <p:sldId id="319" r:id="rId21"/>
    <p:sldId id="320" r:id="rId22"/>
    <p:sldId id="321" r:id="rId23"/>
    <p:sldId id="32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375" autoAdjust="0"/>
  </p:normalViewPr>
  <p:slideViewPr>
    <p:cSldViewPr>
      <p:cViewPr>
        <p:scale>
          <a:sx n="100" d="100"/>
          <a:sy n="100" d="100"/>
        </p:scale>
        <p:origin x="-912" y="3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CD9C103-21A2-4060-A466-C50BAF6DC43C}" type="datetimeFigureOut">
              <a:rPr lang="en-GB" smtClean="0"/>
              <a:pPr/>
              <a:t>07/01/2014</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304EAC2-BE28-4FFD-A6C1-3EB560894D91}"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D9C103-21A2-4060-A466-C50BAF6DC43C}" type="datetimeFigureOut">
              <a:rPr lang="en-GB" smtClean="0"/>
              <a:pPr/>
              <a:t>07/01/2014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4EAC2-BE28-4FFD-A6C1-3EB560894D9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CD9C103-21A2-4060-A466-C50BAF6DC43C}" type="datetimeFigureOut">
              <a:rPr lang="en-GB" smtClean="0"/>
              <a:pPr/>
              <a:t>07/01/2014</a:t>
            </a:fld>
            <a:endParaRPr lang="en-GB"/>
          </a:p>
        </p:txBody>
      </p:sp>
      <p:sp>
        <p:nvSpPr>
          <p:cNvPr id="5" name="Footer Placeholder 4"/>
          <p:cNvSpPr>
            <a:spLocks noGrp="1"/>
          </p:cNvSpPr>
          <p:nvPr>
            <p:ph type="ftr" sz="quarter" idx="11"/>
          </p:nvPr>
        </p:nvSpPr>
        <p:spPr>
          <a:xfrm>
            <a:off x="457201" y="6248207"/>
            <a:ext cx="5573483" cy="365125"/>
          </a:xfrm>
        </p:spPr>
        <p:txBody>
          <a:bodyPr/>
          <a:lstStyle/>
          <a:p>
            <a:endParaRPr lang="en-GB"/>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304EAC2-BE28-4FFD-A6C1-3EB560894D91}"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CD9C103-21A2-4060-A466-C50BAF6DC43C}" type="datetimeFigureOut">
              <a:rPr lang="en-GB" smtClean="0"/>
              <a:pPr/>
              <a:t>07/01/2014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304EAC2-BE28-4FFD-A6C1-3EB560894D91}"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CD9C103-21A2-4060-A466-C50BAF6DC43C}" type="datetimeFigureOut">
              <a:rPr lang="en-GB" smtClean="0"/>
              <a:pPr/>
              <a:t>07/01/2014</a:t>
            </a:fld>
            <a:endParaRPr lang="en-GB"/>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304EAC2-BE28-4FFD-A6C1-3EB560894D91}" type="slidenum">
              <a:rPr lang="en-GB" smtClean="0"/>
              <a:pPr/>
              <a:t>‹#›</a:t>
            </a:fld>
            <a:endParaRPr lang="en-GB"/>
          </a:p>
        </p:txBody>
      </p:sp>
      <p:sp>
        <p:nvSpPr>
          <p:cNvPr id="14" name="Footer Placeholder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CD9C103-21A2-4060-A466-C50BAF6DC43C}" type="datetimeFigureOut">
              <a:rPr lang="en-GB" smtClean="0"/>
              <a:pPr/>
              <a:t>07/01/2014</a:t>
            </a:fld>
            <a:endParaRPr lang="en-GB"/>
          </a:p>
        </p:txBody>
      </p:sp>
      <p:sp>
        <p:nvSpPr>
          <p:cNvPr id="10" name="Slide Number Placeholder 9"/>
          <p:cNvSpPr>
            <a:spLocks noGrp="1"/>
          </p:cNvSpPr>
          <p:nvPr>
            <p:ph type="sldNum" sz="quarter" idx="16"/>
          </p:nvPr>
        </p:nvSpPr>
        <p:spPr/>
        <p:txBody>
          <a:bodyPr rtlCol="0"/>
          <a:lstStyle/>
          <a:p>
            <a:fld id="{A304EAC2-BE28-4FFD-A6C1-3EB560894D91}"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CD9C103-21A2-4060-A466-C50BAF6DC43C}" type="datetimeFigureOut">
              <a:rPr lang="en-GB" smtClean="0"/>
              <a:pPr/>
              <a:t>07/01/2014</a:t>
            </a:fld>
            <a:endParaRPr lang="en-GB"/>
          </a:p>
        </p:txBody>
      </p:sp>
      <p:sp>
        <p:nvSpPr>
          <p:cNvPr id="12" name="Slide Number Placeholder 11"/>
          <p:cNvSpPr>
            <a:spLocks noGrp="1"/>
          </p:cNvSpPr>
          <p:nvPr>
            <p:ph type="sldNum" sz="quarter" idx="16"/>
          </p:nvPr>
        </p:nvSpPr>
        <p:spPr/>
        <p:txBody>
          <a:bodyPr rtlCol="0"/>
          <a:lstStyle/>
          <a:p>
            <a:fld id="{A304EAC2-BE28-4FFD-A6C1-3EB560894D91}"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D9C103-21A2-4060-A466-C50BAF6DC43C}" type="datetimeFigureOut">
              <a:rPr lang="en-GB" smtClean="0"/>
              <a:pPr/>
              <a:t>07/01/2014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304EAC2-BE28-4FFD-A6C1-3EB560894D9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9C103-21A2-4060-A466-C50BAF6DC43C}" type="datetimeFigureOut">
              <a:rPr lang="en-GB" smtClean="0"/>
              <a:pPr/>
              <a:t>07/01/2014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304EAC2-BE28-4FFD-A6C1-3EB560894D9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CD9C103-21A2-4060-A466-C50BAF6DC43C}" type="datetimeFigureOut">
              <a:rPr lang="en-GB" smtClean="0"/>
              <a:pPr/>
              <a:t>07/01/2014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304EAC2-BE28-4FFD-A6C1-3EB560894D91}"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CD9C103-21A2-4060-A466-C50BAF6DC43C}" type="datetimeFigureOut">
              <a:rPr lang="en-GB" smtClean="0"/>
              <a:pPr/>
              <a:t>07/01/2014</a:t>
            </a:fld>
            <a:endParaRPr lang="en-GB"/>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304EAC2-BE28-4FFD-A6C1-3EB560894D91}"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CD9C103-21A2-4060-A466-C50BAF6DC43C}" type="datetimeFigureOut">
              <a:rPr lang="en-GB" smtClean="0"/>
              <a:pPr/>
              <a:t>07/01/2014</a:t>
            </a:fld>
            <a:endParaRPr lang="en-GB"/>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304EAC2-BE28-4FFD-A6C1-3EB560894D9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Biological art – the grotesque and dark tourism</a:t>
            </a:r>
            <a:endParaRPr lang="en-GB" dirty="0"/>
          </a:p>
        </p:txBody>
      </p:sp>
      <p:sp>
        <p:nvSpPr>
          <p:cNvPr id="3" name="Subtitle 2"/>
          <p:cNvSpPr>
            <a:spLocks noGrp="1"/>
          </p:cNvSpPr>
          <p:nvPr>
            <p:ph type="subTitle" idx="1"/>
          </p:nvPr>
        </p:nvSpPr>
        <p:spPr/>
        <p:txBody>
          <a:bodyPr>
            <a:normAutofit/>
          </a:bodyPr>
          <a:lstStyle/>
          <a:p>
            <a:r>
              <a:rPr lang="en-GB" dirty="0" smtClean="0"/>
              <a:t>Nik Brown and Emily Phillips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Dark biology – grotesque imaginaries </a:t>
            </a:r>
            <a:endParaRPr lang="en-GB" dirty="0"/>
          </a:p>
        </p:txBody>
      </p:sp>
      <p:sp>
        <p:nvSpPr>
          <p:cNvPr id="4" name="TextBox 3"/>
          <p:cNvSpPr txBox="1"/>
          <p:nvPr/>
        </p:nvSpPr>
        <p:spPr>
          <a:xfrm>
            <a:off x="251520" y="1595021"/>
            <a:ext cx="8136904" cy="7478969"/>
          </a:xfrm>
          <a:prstGeom prst="rect">
            <a:avLst/>
          </a:prstGeom>
          <a:noFill/>
        </p:spPr>
        <p:txBody>
          <a:bodyPr wrap="square" rtlCol="0">
            <a:spAutoFit/>
          </a:bodyPr>
          <a:lstStyle/>
          <a:p>
            <a:r>
              <a:rPr lang="en-US" sz="2400" dirty="0" smtClean="0"/>
              <a:t>Dark biology as dark tourism</a:t>
            </a:r>
          </a:p>
          <a:p>
            <a:endParaRPr lang="en-US" sz="2400" dirty="0"/>
          </a:p>
          <a:p>
            <a:r>
              <a:rPr lang="en-GB" sz="2400" dirty="0"/>
              <a:t>‘...it’s like they’ve hidden all the, the kind of ghoulish stuff in here!” (educational support worker, 30-40 years). </a:t>
            </a:r>
            <a:endParaRPr lang="en-GB" sz="2400" dirty="0" smtClean="0"/>
          </a:p>
          <a:p>
            <a:endParaRPr lang="en-GB" sz="2400" dirty="0"/>
          </a:p>
          <a:p>
            <a:endParaRPr lang="en-GB" sz="2400" dirty="0" smtClean="0"/>
          </a:p>
          <a:p>
            <a:r>
              <a:rPr lang="en-GB" sz="2400" dirty="0"/>
              <a:t>‘[...] it’s just </a:t>
            </a:r>
            <a:r>
              <a:rPr lang="en-GB" sz="2400" dirty="0" err="1"/>
              <a:t>cos</a:t>
            </a:r>
            <a:r>
              <a:rPr lang="en-GB" sz="2400" dirty="0"/>
              <a:t> it’s just all dead things, and it doesn’t feel... Well, they might not all be dead, but that sort of thing doesn’t feel to me like art. It’s not something that I’d usually choose to go and see.’ </a:t>
            </a:r>
            <a:r>
              <a:rPr lang="en-GB" sz="2400" dirty="0" smtClean="0"/>
              <a:t>(graphic </a:t>
            </a:r>
            <a:r>
              <a:rPr lang="en-GB" sz="2400" dirty="0"/>
              <a:t>design </a:t>
            </a:r>
            <a:r>
              <a:rPr lang="en-GB" sz="2400" dirty="0" smtClean="0"/>
              <a:t>student, </a:t>
            </a:r>
            <a:r>
              <a:rPr lang="en-GB" sz="2400" dirty="0"/>
              <a:t>18-</a:t>
            </a:r>
            <a:r>
              <a:rPr lang="en-GB" sz="2400" dirty="0" smtClean="0"/>
              <a:t>30 years). </a:t>
            </a:r>
            <a:endParaRPr lang="en-GB" sz="2400" dirty="0"/>
          </a:p>
          <a:p>
            <a:endParaRPr lang="en-US" sz="2400" dirty="0" smtClean="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31478636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Dark biology – grotesque imaginaries </a:t>
            </a:r>
            <a:endParaRPr lang="en-GB" dirty="0"/>
          </a:p>
        </p:txBody>
      </p:sp>
      <p:sp>
        <p:nvSpPr>
          <p:cNvPr id="4" name="TextBox 3"/>
          <p:cNvSpPr txBox="1"/>
          <p:nvPr/>
        </p:nvSpPr>
        <p:spPr>
          <a:xfrm>
            <a:off x="251520" y="1595021"/>
            <a:ext cx="8136904" cy="8586964"/>
          </a:xfrm>
          <a:prstGeom prst="rect">
            <a:avLst/>
          </a:prstGeom>
          <a:noFill/>
        </p:spPr>
        <p:txBody>
          <a:bodyPr wrap="square" rtlCol="0">
            <a:spAutoFit/>
          </a:bodyPr>
          <a:lstStyle/>
          <a:p>
            <a:r>
              <a:rPr lang="en-US" sz="2400" dirty="0" smtClean="0"/>
              <a:t>Dark biology as dark tourism</a:t>
            </a:r>
          </a:p>
          <a:p>
            <a:endParaRPr lang="en-US" sz="2400" dirty="0"/>
          </a:p>
          <a:p>
            <a:r>
              <a:rPr lang="en-GB" sz="2400" dirty="0"/>
              <a:t>G1: That fur </a:t>
            </a:r>
            <a:r>
              <a:rPr lang="en-GB" sz="2400" dirty="0" smtClean="0"/>
              <a:t>coat… G2</a:t>
            </a:r>
            <a:r>
              <a:rPr lang="en-GB" sz="2400" dirty="0"/>
              <a:t>: I didn’t like that, I didn’t want that there. </a:t>
            </a:r>
            <a:r>
              <a:rPr lang="en-GB" sz="2400" dirty="0" smtClean="0"/>
              <a:t>I </a:t>
            </a:r>
            <a:r>
              <a:rPr lang="en-GB" sz="2400" dirty="0"/>
              <a:t>mean, </a:t>
            </a:r>
            <a:r>
              <a:rPr lang="en-GB" sz="2400" dirty="0" err="1"/>
              <a:t>eurgh</a:t>
            </a:r>
            <a:r>
              <a:rPr lang="en-GB" sz="2400" dirty="0"/>
              <a:t>. (shudders, acts out the shape of the hanging coat</a:t>
            </a:r>
            <a:r>
              <a:rPr lang="en-GB" sz="2400" dirty="0" smtClean="0"/>
              <a:t>)</a:t>
            </a:r>
          </a:p>
          <a:p>
            <a:r>
              <a:rPr lang="en-GB" sz="2400" dirty="0"/>
              <a:t> </a:t>
            </a:r>
          </a:p>
          <a:p>
            <a:r>
              <a:rPr lang="en-GB" sz="2400" dirty="0"/>
              <a:t>G1: Like some kind of a ghost or something</a:t>
            </a:r>
          </a:p>
          <a:p>
            <a:endParaRPr lang="en-GB" sz="2400" dirty="0"/>
          </a:p>
          <a:p>
            <a:r>
              <a:rPr lang="en-GB" sz="2400" dirty="0" smtClean="0"/>
              <a:t>G3</a:t>
            </a:r>
            <a:r>
              <a:rPr lang="en-GB" sz="2400" dirty="0"/>
              <a:t>: do you think it was meant to be the ghost of someone who killed themselves in this exhibition?! </a:t>
            </a:r>
          </a:p>
          <a:p>
            <a:r>
              <a:rPr lang="en-GB" sz="2400" dirty="0"/>
              <a:t> </a:t>
            </a:r>
          </a:p>
          <a:p>
            <a:r>
              <a:rPr lang="en-GB" sz="2400" dirty="0"/>
              <a:t>G: It just makes you feel sick that these little creatures, they were wearing that coat, and now somebody else is. It’s not nice. I don’t like it.</a:t>
            </a:r>
          </a:p>
          <a:p>
            <a:endParaRPr lang="en-US" sz="2400" dirty="0" smtClean="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11437542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Dark biology – grotesque imaginaries </a:t>
            </a:r>
            <a:endParaRPr lang="en-GB" dirty="0"/>
          </a:p>
        </p:txBody>
      </p:sp>
      <p:sp>
        <p:nvSpPr>
          <p:cNvPr id="4" name="TextBox 3"/>
          <p:cNvSpPr txBox="1"/>
          <p:nvPr/>
        </p:nvSpPr>
        <p:spPr>
          <a:xfrm>
            <a:off x="251520" y="1595021"/>
            <a:ext cx="8136904" cy="8956296"/>
          </a:xfrm>
          <a:prstGeom prst="rect">
            <a:avLst/>
          </a:prstGeom>
          <a:noFill/>
        </p:spPr>
        <p:txBody>
          <a:bodyPr wrap="square" rtlCol="0">
            <a:spAutoFit/>
          </a:bodyPr>
          <a:lstStyle/>
          <a:p>
            <a:r>
              <a:rPr lang="en-US" sz="2400" dirty="0" smtClean="0"/>
              <a:t>Dark biology as dark tourism</a:t>
            </a:r>
          </a:p>
          <a:p>
            <a:endParaRPr lang="en-GB" sz="2400" dirty="0" smtClean="0"/>
          </a:p>
          <a:p>
            <a:r>
              <a:rPr lang="en-GB" sz="2400" dirty="0" smtClean="0"/>
              <a:t>V</a:t>
            </a:r>
            <a:r>
              <a:rPr lang="en-GB" sz="2400" dirty="0"/>
              <a:t>: [...] </a:t>
            </a:r>
            <a:r>
              <a:rPr lang="en-GB" sz="2400" dirty="0" smtClean="0"/>
              <a:t>you </a:t>
            </a:r>
            <a:r>
              <a:rPr lang="en-GB" sz="2400" dirty="0"/>
              <a:t>get relics in a church, they have that same sort of…  sort of value, that shock value to a degree. </a:t>
            </a:r>
            <a:r>
              <a:rPr lang="en-GB" sz="2400" dirty="0" smtClean="0"/>
              <a:t>.. churches </a:t>
            </a:r>
            <a:r>
              <a:rPr lang="en-GB" sz="2400" dirty="0"/>
              <a:t>and </a:t>
            </a:r>
            <a:r>
              <a:rPr lang="en-GB" sz="2400" dirty="0" smtClean="0"/>
              <a:t>.. museums </a:t>
            </a:r>
            <a:r>
              <a:rPr lang="en-GB" sz="2400" dirty="0"/>
              <a:t>and they have the relics on display </a:t>
            </a:r>
            <a:r>
              <a:rPr lang="en-GB" sz="2400" dirty="0" smtClean="0"/>
              <a:t>… It’s </a:t>
            </a:r>
            <a:r>
              <a:rPr lang="en-GB" sz="2400" dirty="0"/>
              <a:t>very sinister, [...] </a:t>
            </a:r>
            <a:r>
              <a:rPr lang="en-GB" sz="2400" dirty="0" smtClean="0"/>
              <a:t>he’s looked </a:t>
            </a:r>
            <a:r>
              <a:rPr lang="en-GB" sz="2400" dirty="0"/>
              <a:t>at it in terms of technology </a:t>
            </a:r>
            <a:r>
              <a:rPr lang="en-GB" sz="2400" dirty="0" smtClean="0"/>
              <a:t>… </a:t>
            </a:r>
            <a:endParaRPr lang="en-GB" sz="2400" dirty="0"/>
          </a:p>
          <a:p>
            <a:r>
              <a:rPr lang="en-GB" sz="2400" dirty="0"/>
              <a:t> </a:t>
            </a:r>
          </a:p>
          <a:p>
            <a:r>
              <a:rPr lang="en-GB" sz="2400" dirty="0"/>
              <a:t>T: like the Capuchin monks </a:t>
            </a:r>
            <a:r>
              <a:rPr lang="en-GB" sz="2400" dirty="0" smtClean="0"/>
              <a:t>you </a:t>
            </a:r>
            <a:r>
              <a:rPr lang="en-GB" sz="2400" dirty="0"/>
              <a:t>were telling me about </a:t>
            </a:r>
          </a:p>
          <a:p>
            <a:r>
              <a:rPr lang="en-GB" sz="2400" dirty="0"/>
              <a:t>  </a:t>
            </a:r>
          </a:p>
          <a:p>
            <a:r>
              <a:rPr lang="en-GB" sz="2400" dirty="0"/>
              <a:t>V: </a:t>
            </a:r>
            <a:r>
              <a:rPr lang="en-GB" sz="2400" dirty="0" smtClean="0"/>
              <a:t>yeah they had </a:t>
            </a:r>
            <a:r>
              <a:rPr lang="en-GB" sz="2400" dirty="0"/>
              <a:t>all the monks of the order… </a:t>
            </a:r>
            <a:r>
              <a:rPr lang="en-GB" sz="2400" dirty="0" smtClean="0"/>
              <a:t>all </a:t>
            </a:r>
            <a:r>
              <a:rPr lang="en-GB" sz="2400" dirty="0"/>
              <a:t>the skeletons and they’re shrouded in the </a:t>
            </a:r>
            <a:r>
              <a:rPr lang="en-GB" sz="2400" dirty="0" smtClean="0"/>
              <a:t>monks’ </a:t>
            </a:r>
            <a:r>
              <a:rPr lang="en-GB" sz="2400" dirty="0"/>
              <a:t>outfits and they’re all up against the wall, and they’re all, you know, dead skeletons, and there’s a very old plaque that one of them is holding and it says something like </a:t>
            </a:r>
            <a:r>
              <a:rPr lang="en-GB" sz="2400" dirty="0" smtClean="0"/>
              <a:t>‘what </a:t>
            </a:r>
            <a:r>
              <a:rPr lang="en-GB" sz="2400" dirty="0"/>
              <a:t>you are now, we once </a:t>
            </a:r>
            <a:r>
              <a:rPr lang="en-GB" sz="2400" dirty="0" smtClean="0"/>
              <a:t>were’ </a:t>
            </a:r>
            <a:r>
              <a:rPr lang="en-GB" sz="2400" dirty="0" smtClean="0"/>
              <a:t>…</a:t>
            </a:r>
            <a:endParaRPr lang="en-GB" sz="2400" dirty="0"/>
          </a:p>
          <a:p>
            <a:endParaRPr lang="en-US" sz="2400" dirty="0" smtClean="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17794245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Dark biology – grotesque imaginaries </a:t>
            </a:r>
            <a:endParaRPr lang="en-GB" dirty="0"/>
          </a:p>
        </p:txBody>
      </p:sp>
      <p:sp>
        <p:nvSpPr>
          <p:cNvPr id="4" name="TextBox 3"/>
          <p:cNvSpPr txBox="1"/>
          <p:nvPr/>
        </p:nvSpPr>
        <p:spPr>
          <a:xfrm>
            <a:off x="251520" y="1595021"/>
            <a:ext cx="8136904" cy="8186856"/>
          </a:xfrm>
          <a:prstGeom prst="rect">
            <a:avLst/>
          </a:prstGeom>
          <a:noFill/>
        </p:spPr>
        <p:txBody>
          <a:bodyPr wrap="square" rtlCol="0">
            <a:spAutoFit/>
          </a:bodyPr>
          <a:lstStyle/>
          <a:p>
            <a:r>
              <a:rPr lang="en-US" sz="2000" dirty="0" smtClean="0"/>
              <a:t>Dark biology as dark tourism</a:t>
            </a:r>
          </a:p>
          <a:p>
            <a:r>
              <a:rPr lang="en-GB" sz="2000" dirty="0"/>
              <a:t> </a:t>
            </a:r>
          </a:p>
          <a:p>
            <a:r>
              <a:rPr lang="en-GB" sz="2200" dirty="0"/>
              <a:t>L1: </a:t>
            </a:r>
            <a:r>
              <a:rPr lang="en-GB" sz="2200" dirty="0" smtClean="0"/>
              <a:t>…I’m </a:t>
            </a:r>
            <a:r>
              <a:rPr lang="en-GB" sz="2200" dirty="0"/>
              <a:t>dark, I’m not </a:t>
            </a:r>
            <a:r>
              <a:rPr lang="en-GB" sz="2200" dirty="0" err="1"/>
              <a:t>jewish</a:t>
            </a:r>
            <a:r>
              <a:rPr lang="en-GB" sz="2200" dirty="0"/>
              <a:t>, but I have a fascination with concentration camps. </a:t>
            </a:r>
            <a:r>
              <a:rPr lang="en-GB" sz="2200" dirty="0" smtClean="0"/>
              <a:t>.. I’ve </a:t>
            </a:r>
            <a:r>
              <a:rPr lang="en-GB" sz="2200" dirty="0"/>
              <a:t>been to Dachau and </a:t>
            </a:r>
            <a:r>
              <a:rPr lang="en-GB" sz="2200" dirty="0" smtClean="0"/>
              <a:t>to </a:t>
            </a:r>
            <a:r>
              <a:rPr lang="en-GB" sz="2200" dirty="0" err="1"/>
              <a:t>Auswitz</a:t>
            </a:r>
            <a:r>
              <a:rPr lang="en-GB" sz="2200" dirty="0"/>
              <a:t> … </a:t>
            </a:r>
            <a:r>
              <a:rPr lang="en-GB" sz="2200" dirty="0" smtClean="0"/>
              <a:t>I </a:t>
            </a:r>
            <a:r>
              <a:rPr lang="en-GB" sz="2200" dirty="0"/>
              <a:t>look at the shoes and I think there’s </a:t>
            </a:r>
            <a:r>
              <a:rPr lang="en-GB" sz="2200" dirty="0" smtClean="0"/>
              <a:t>somebody…</a:t>
            </a:r>
            <a:endParaRPr lang="en-GB" sz="2200" dirty="0"/>
          </a:p>
          <a:p>
            <a:r>
              <a:rPr lang="en-GB" sz="2200" dirty="0"/>
              <a:t>L3: and they’ve got a lamp shade made out of the </a:t>
            </a:r>
            <a:r>
              <a:rPr lang="en-GB" sz="2200" dirty="0" smtClean="0"/>
              <a:t>skin…</a:t>
            </a:r>
            <a:endParaRPr lang="en-GB" sz="2200" dirty="0"/>
          </a:p>
          <a:p>
            <a:r>
              <a:rPr lang="en-GB" sz="2200" dirty="0"/>
              <a:t>L1: but I do have a fascination. And I think, why have I got this fascination</a:t>
            </a:r>
            <a:r>
              <a:rPr lang="en-GB" sz="2200" dirty="0" smtClean="0"/>
              <a:t>?</a:t>
            </a:r>
          </a:p>
          <a:p>
            <a:r>
              <a:rPr lang="en-GB" sz="2200" dirty="0" smtClean="0"/>
              <a:t>E</a:t>
            </a:r>
            <a:r>
              <a:rPr lang="en-GB" sz="2200" dirty="0"/>
              <a:t>: maybe it’s because you just can’t understand it [...]</a:t>
            </a:r>
            <a:r>
              <a:rPr lang="en-GB" sz="2200" dirty="0" smtClean="0"/>
              <a:t>?</a:t>
            </a:r>
            <a:endParaRPr lang="en-GB" sz="2200" dirty="0"/>
          </a:p>
          <a:p>
            <a:r>
              <a:rPr lang="en-GB" sz="2200" dirty="0"/>
              <a:t>L1: yeah, I’m trying to comprehend it </a:t>
            </a:r>
            <a:r>
              <a:rPr lang="en-GB" sz="2200" dirty="0" smtClean="0"/>
              <a:t>maybe</a:t>
            </a:r>
            <a:endParaRPr lang="en-GB" sz="2200" dirty="0"/>
          </a:p>
          <a:p>
            <a:r>
              <a:rPr lang="en-GB" sz="2200" dirty="0"/>
              <a:t>L2: but a lot of this [exhibition] is </a:t>
            </a:r>
            <a:r>
              <a:rPr lang="en-GB" sz="2200" dirty="0" smtClean="0"/>
              <a:t>what </a:t>
            </a:r>
            <a:r>
              <a:rPr lang="en-GB" sz="2200" dirty="0"/>
              <a:t>you can do with the human body, yet you read some of those books when they were in these camps and torturing them in different ways </a:t>
            </a:r>
            <a:r>
              <a:rPr lang="en-GB" sz="2200" dirty="0" smtClean="0"/>
              <a:t>…Now</a:t>
            </a:r>
            <a:r>
              <a:rPr lang="en-GB" sz="2200" dirty="0"/>
              <a:t>, they </a:t>
            </a:r>
            <a:r>
              <a:rPr lang="en-GB" sz="2200" dirty="0" smtClean="0"/>
              <a:t>teach </a:t>
            </a:r>
            <a:r>
              <a:rPr lang="en-GB" sz="2200" dirty="0"/>
              <a:t>you a lot about what you can do with the human body. You know, but this [exhibition] is not for that reason. It’s something </a:t>
            </a:r>
            <a:r>
              <a:rPr lang="en-GB" sz="2200" dirty="0" smtClean="0"/>
              <a:t>different … </a:t>
            </a:r>
            <a:endParaRPr lang="en-GB" sz="2200" dirty="0"/>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1506987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Dark biology – grotesque imaginaries </a:t>
            </a:r>
            <a:endParaRPr lang="en-GB" dirty="0"/>
          </a:p>
        </p:txBody>
      </p:sp>
      <p:pic>
        <p:nvPicPr>
          <p:cNvPr id="3" name="Picture 2" descr="Screen Shot 2013-12-04 at 14.52.35.png"/>
          <p:cNvPicPr>
            <a:picLocks noChangeAspect="1"/>
          </p:cNvPicPr>
          <p:nvPr/>
        </p:nvPicPr>
        <p:blipFill rotWithShape="1">
          <a:blip r:embed="rId2">
            <a:extLst>
              <a:ext uri="{28A0092B-C50C-407E-A947-70E740481C1C}">
                <a14:useLocalDpi xmlns:a14="http://schemas.microsoft.com/office/drawing/2010/main" val="0"/>
              </a:ext>
            </a:extLst>
          </a:blip>
          <a:srcRect l="15139" t="15778" r="12639" b="2445"/>
          <a:stretch/>
        </p:blipFill>
        <p:spPr>
          <a:xfrm>
            <a:off x="1043608" y="1700808"/>
            <a:ext cx="6604000" cy="4673600"/>
          </a:xfrm>
          <a:prstGeom prst="rect">
            <a:avLst/>
          </a:prstGeom>
        </p:spPr>
      </p:pic>
    </p:spTree>
    <p:extLst>
      <p:ext uri="{BB962C8B-B14F-4D97-AF65-F5344CB8AC3E}">
        <p14:creationId xmlns:p14="http://schemas.microsoft.com/office/powerpoint/2010/main" val="30405602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Dark biology – grotesque imaginaries </a:t>
            </a:r>
            <a:endParaRPr lang="en-GB" dirty="0"/>
          </a:p>
        </p:txBody>
      </p:sp>
      <p:sp>
        <p:nvSpPr>
          <p:cNvPr id="4" name="TextBox 3"/>
          <p:cNvSpPr txBox="1"/>
          <p:nvPr/>
        </p:nvSpPr>
        <p:spPr>
          <a:xfrm>
            <a:off x="251520" y="1595021"/>
            <a:ext cx="8136904" cy="7540525"/>
          </a:xfrm>
          <a:prstGeom prst="rect">
            <a:avLst/>
          </a:prstGeom>
          <a:noFill/>
        </p:spPr>
        <p:txBody>
          <a:bodyPr wrap="square" rtlCol="0">
            <a:spAutoFit/>
          </a:bodyPr>
          <a:lstStyle/>
          <a:p>
            <a:r>
              <a:rPr lang="en-US" sz="2000" dirty="0" smtClean="0"/>
              <a:t>Dark biology as dark tourism</a:t>
            </a:r>
          </a:p>
          <a:p>
            <a:r>
              <a:rPr lang="en-GB" sz="2000" dirty="0"/>
              <a:t> </a:t>
            </a:r>
          </a:p>
          <a:p>
            <a:r>
              <a:rPr lang="en-GB" sz="2000" dirty="0"/>
              <a:t> </a:t>
            </a:r>
            <a:endParaRPr lang="en-GB" sz="2200" dirty="0"/>
          </a:p>
          <a:p>
            <a:r>
              <a:rPr lang="en-GB" sz="2200" dirty="0"/>
              <a:t>“ [...] I almost wanted to see the images of that tissue culture being kind of destroyed.” (Theatre Director and University Researcher, 30-40)</a:t>
            </a:r>
          </a:p>
          <a:p>
            <a:r>
              <a:rPr lang="en-GB" sz="2200" dirty="0"/>
              <a:t> </a:t>
            </a:r>
          </a:p>
          <a:p>
            <a:r>
              <a:rPr lang="en-GB" sz="2200" dirty="0" smtClean="0"/>
              <a:t>“… the </a:t>
            </a:r>
            <a:r>
              <a:rPr lang="en-GB" sz="2200" dirty="0"/>
              <a:t>phosphorous bombings and things like that, I just couldn’t stop watching that because it’s quite </a:t>
            </a:r>
            <a:r>
              <a:rPr lang="en-GB" sz="2200" dirty="0" smtClean="0"/>
              <a:t>hypnotic</a:t>
            </a:r>
            <a:r>
              <a:rPr lang="en-GB" sz="2200" dirty="0"/>
              <a:t>. It’s almost like… in a really weird way …  you want to see someone’s skin burning in a really sick way. I don’t know why though! </a:t>
            </a:r>
            <a:r>
              <a:rPr lang="en-GB" sz="2200" dirty="0"/>
              <a:t>W</a:t>
            </a:r>
            <a:r>
              <a:rPr lang="en-GB" sz="2200" dirty="0" smtClean="0"/>
              <a:t>hen </a:t>
            </a:r>
            <a:r>
              <a:rPr lang="en-GB" sz="2200" dirty="0"/>
              <a:t>he’s putting that phosphorous on it and all </a:t>
            </a:r>
            <a:r>
              <a:rPr lang="en-GB" sz="2200" dirty="0" smtClean="0"/>
              <a:t>the </a:t>
            </a:r>
            <a:r>
              <a:rPr lang="en-GB" sz="2200" dirty="0"/>
              <a:t>skin bubbles and stuff, I don’t like, [pause] I don’t know, it’s almost like pleasurable watching it! And it’s sick isn’t it? It’s not nice. It’s like the way when you burn your skin and you see it spreading across [...] ” (Accountant, 18-30) </a:t>
            </a:r>
            <a:endParaRPr lang="en-US" sz="22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8326089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Dark biology – grotesque imaginaries </a:t>
            </a:r>
            <a:endParaRPr lang="en-GB" dirty="0"/>
          </a:p>
        </p:txBody>
      </p:sp>
      <p:sp>
        <p:nvSpPr>
          <p:cNvPr id="4" name="TextBox 3"/>
          <p:cNvSpPr txBox="1"/>
          <p:nvPr/>
        </p:nvSpPr>
        <p:spPr>
          <a:xfrm>
            <a:off x="251520" y="1595021"/>
            <a:ext cx="8136904" cy="707886"/>
          </a:xfrm>
          <a:prstGeom prst="rect">
            <a:avLst/>
          </a:prstGeom>
          <a:noFill/>
        </p:spPr>
        <p:txBody>
          <a:bodyPr wrap="square" rtlCol="0">
            <a:spAutoFit/>
          </a:bodyPr>
          <a:lstStyle/>
          <a:p>
            <a:r>
              <a:rPr lang="en-US" sz="2000" dirty="0" smtClean="0"/>
              <a:t>Traces of </a:t>
            </a:r>
            <a:r>
              <a:rPr lang="en-US" sz="2000" dirty="0" err="1" smtClean="0"/>
              <a:t>earmouse</a:t>
            </a:r>
            <a:endParaRPr lang="en-US" sz="2000" dirty="0" smtClean="0"/>
          </a:p>
          <a:p>
            <a:endParaRPr lang="en-US" sz="2000" dirty="0"/>
          </a:p>
        </p:txBody>
      </p:sp>
      <p:pic>
        <p:nvPicPr>
          <p:cNvPr id="7" name="Picture 6" descr="shot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1628800"/>
            <a:ext cx="5232905" cy="5004624"/>
          </a:xfrm>
          <a:prstGeom prst="rect">
            <a:avLst/>
          </a:prstGeom>
        </p:spPr>
      </p:pic>
    </p:spTree>
    <p:extLst>
      <p:ext uri="{BB962C8B-B14F-4D97-AF65-F5344CB8AC3E}">
        <p14:creationId xmlns:p14="http://schemas.microsoft.com/office/powerpoint/2010/main" val="11423516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Dark biology – grotesque imaginaries </a:t>
            </a:r>
            <a:endParaRPr lang="en-GB" dirty="0"/>
          </a:p>
        </p:txBody>
      </p:sp>
      <p:sp>
        <p:nvSpPr>
          <p:cNvPr id="4" name="TextBox 3"/>
          <p:cNvSpPr txBox="1"/>
          <p:nvPr/>
        </p:nvSpPr>
        <p:spPr>
          <a:xfrm>
            <a:off x="251520" y="1595021"/>
            <a:ext cx="3312368" cy="7478970"/>
          </a:xfrm>
          <a:prstGeom prst="rect">
            <a:avLst/>
          </a:prstGeom>
          <a:noFill/>
        </p:spPr>
        <p:txBody>
          <a:bodyPr wrap="square" rtlCol="0">
            <a:spAutoFit/>
          </a:bodyPr>
          <a:lstStyle/>
          <a:p>
            <a:r>
              <a:rPr lang="en-US" sz="2000" dirty="0" smtClean="0"/>
              <a:t>Traces of </a:t>
            </a:r>
            <a:r>
              <a:rPr lang="en-US" sz="2000" dirty="0" err="1" smtClean="0"/>
              <a:t>earmouse</a:t>
            </a:r>
            <a:r>
              <a:rPr lang="en-US" sz="2000" dirty="0" smtClean="0"/>
              <a:t> </a:t>
            </a:r>
          </a:p>
          <a:p>
            <a:endParaRPr lang="en-US" sz="2000" dirty="0"/>
          </a:p>
          <a:p>
            <a:r>
              <a:rPr lang="en-US" sz="2000" dirty="0"/>
              <a:t>Brown, N. (2006). The visual politics of animals in bioscience–</a:t>
            </a:r>
            <a:r>
              <a:rPr lang="en-US" sz="2000" dirty="0" err="1"/>
              <a:t>Earmice</a:t>
            </a:r>
            <a:r>
              <a:rPr lang="en-US" sz="2000" dirty="0"/>
              <a:t> in the public sphere. </a:t>
            </a:r>
            <a:r>
              <a:rPr lang="en-US" sz="2000" i="1" dirty="0"/>
              <a:t>Xenotransplantation</a:t>
            </a:r>
            <a:r>
              <a:rPr lang="en-US" sz="2000" dirty="0"/>
              <a:t>, </a:t>
            </a:r>
            <a:r>
              <a:rPr lang="en-US" sz="2000" i="1" dirty="0"/>
              <a:t>13</a:t>
            </a:r>
            <a:r>
              <a:rPr lang="en-US" sz="2000" dirty="0"/>
              <a:t>(6), 501-505</a:t>
            </a:r>
            <a:r>
              <a:rPr lang="en-US" sz="2000" dirty="0" smtClean="0"/>
              <a:t>.</a:t>
            </a:r>
          </a:p>
          <a:p>
            <a:endParaRPr lang="en-US" sz="2000" dirty="0"/>
          </a:p>
          <a:p>
            <a:r>
              <a:rPr lang="en-GB" sz="2000" dirty="0"/>
              <a:t>Franklin, Sarah (2003) ‘Drawing the Line at Not-fully-human: What We Already Know’, American Journal of Bioethics 3(3): 25–6. </a:t>
            </a:r>
            <a:endParaRPr lang="en-US" sz="2000" dirty="0" smtClean="0"/>
          </a:p>
          <a:p>
            <a:r>
              <a:rPr lang="en-GB" sz="2000" dirty="0"/>
              <a:t> </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pic>
        <p:nvPicPr>
          <p:cNvPr id="3" name="Picture 2" descr="Screen Shot 2013-12-04 at 15.11.50.png"/>
          <p:cNvPicPr>
            <a:picLocks noChangeAspect="1"/>
          </p:cNvPicPr>
          <p:nvPr/>
        </p:nvPicPr>
        <p:blipFill rotWithShape="1">
          <a:blip r:embed="rId2">
            <a:extLst>
              <a:ext uri="{28A0092B-C50C-407E-A947-70E740481C1C}">
                <a14:useLocalDpi xmlns:a14="http://schemas.microsoft.com/office/drawing/2010/main" val="0"/>
              </a:ext>
            </a:extLst>
          </a:blip>
          <a:srcRect l="27140" t="11777" r="41534" b="60116"/>
          <a:stretch/>
        </p:blipFill>
        <p:spPr>
          <a:xfrm>
            <a:off x="3594100" y="1628800"/>
            <a:ext cx="5393436" cy="3024336"/>
          </a:xfrm>
          <a:prstGeom prst="rect">
            <a:avLst/>
          </a:prstGeom>
        </p:spPr>
      </p:pic>
    </p:spTree>
    <p:extLst>
      <p:ext uri="{BB962C8B-B14F-4D97-AF65-F5344CB8AC3E}">
        <p14:creationId xmlns:p14="http://schemas.microsoft.com/office/powerpoint/2010/main" val="40119053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Dark biology – grotesque imaginaries </a:t>
            </a:r>
            <a:endParaRPr lang="en-GB" dirty="0"/>
          </a:p>
        </p:txBody>
      </p:sp>
      <p:sp>
        <p:nvSpPr>
          <p:cNvPr id="4" name="TextBox 3"/>
          <p:cNvSpPr txBox="1"/>
          <p:nvPr/>
        </p:nvSpPr>
        <p:spPr>
          <a:xfrm>
            <a:off x="251520" y="1595021"/>
            <a:ext cx="8496944" cy="7786747"/>
          </a:xfrm>
          <a:prstGeom prst="rect">
            <a:avLst/>
          </a:prstGeom>
          <a:noFill/>
        </p:spPr>
        <p:txBody>
          <a:bodyPr wrap="square" rtlCol="0">
            <a:spAutoFit/>
          </a:bodyPr>
          <a:lstStyle/>
          <a:p>
            <a:r>
              <a:rPr lang="en-US" sz="2000" dirty="0" smtClean="0"/>
              <a:t>Traces of </a:t>
            </a:r>
            <a:r>
              <a:rPr lang="en-US" sz="2000" dirty="0" err="1" smtClean="0"/>
              <a:t>earmouse</a:t>
            </a:r>
            <a:r>
              <a:rPr lang="en-US" sz="2000" dirty="0" smtClean="0"/>
              <a:t> </a:t>
            </a:r>
          </a:p>
          <a:p>
            <a:endParaRPr lang="en-GB" sz="2000" dirty="0" smtClean="0"/>
          </a:p>
          <a:p>
            <a:r>
              <a:rPr lang="en-GB" sz="2000" dirty="0" smtClean="0"/>
              <a:t>J</a:t>
            </a:r>
            <a:r>
              <a:rPr lang="en-GB" sz="2000" dirty="0"/>
              <a:t>: </a:t>
            </a:r>
            <a:r>
              <a:rPr lang="en-GB" sz="2000" dirty="0" smtClean="0"/>
              <a:t>I </a:t>
            </a:r>
            <a:r>
              <a:rPr lang="en-GB" sz="2000" dirty="0"/>
              <a:t>wasn’t happy with </a:t>
            </a:r>
            <a:r>
              <a:rPr lang="en-GB" sz="2000" dirty="0" smtClean="0"/>
              <a:t>it.</a:t>
            </a:r>
            <a:r>
              <a:rPr lang="en-GB" sz="2000" dirty="0"/>
              <a:t>.. You know it was a bit too </a:t>
            </a:r>
            <a:r>
              <a:rPr lang="en-GB" sz="2000" dirty="0" smtClean="0"/>
              <a:t>much in </a:t>
            </a:r>
            <a:r>
              <a:rPr lang="en-GB" sz="2000" dirty="0"/>
              <a:t>your face… I was a bit in awe of it. I was when I saw the little mouse </a:t>
            </a:r>
            <a:r>
              <a:rPr lang="en-GB" sz="2000" dirty="0" smtClean="0"/>
              <a:t>on the </a:t>
            </a:r>
            <a:r>
              <a:rPr lang="en-GB" sz="2000" dirty="0"/>
              <a:t>television with the ear on his back, but I thought about it and I see that it is progress, and </a:t>
            </a:r>
            <a:r>
              <a:rPr lang="en-GB" sz="2000" dirty="0" smtClean="0"/>
              <a:t>it </a:t>
            </a:r>
            <a:r>
              <a:rPr lang="en-GB" sz="2000" dirty="0"/>
              <a:t>might help people medically and all that, so you might as well take an interest anyway because it is the future sort of thing…</a:t>
            </a:r>
          </a:p>
          <a:p>
            <a:r>
              <a:rPr lang="en-GB" sz="2000" dirty="0"/>
              <a:t> </a:t>
            </a:r>
          </a:p>
          <a:p>
            <a:r>
              <a:rPr lang="en-GB" sz="2000" dirty="0" smtClean="0"/>
              <a:t>… the </a:t>
            </a:r>
            <a:r>
              <a:rPr lang="en-GB" sz="2000" dirty="0"/>
              <a:t>growths growing on the side of the arm, that didn’t </a:t>
            </a:r>
            <a:r>
              <a:rPr lang="en-GB" sz="2000" dirty="0" smtClean="0"/>
              <a:t>come </a:t>
            </a:r>
            <a:r>
              <a:rPr lang="en-GB" sz="2000" dirty="0"/>
              <a:t>at me too much. But I’m still not happy when I see a picture of an ear on a mouse. I don’t know whether it’s the animal loving side of me, or it’s just a visual thing.</a:t>
            </a:r>
          </a:p>
          <a:p>
            <a:r>
              <a:rPr lang="en-GB" sz="2000" dirty="0"/>
              <a:t> </a:t>
            </a:r>
          </a:p>
          <a:p>
            <a:r>
              <a:rPr lang="en-GB" sz="2000" dirty="0" smtClean="0"/>
              <a:t>… it’s </a:t>
            </a:r>
            <a:r>
              <a:rPr lang="en-GB" sz="2000" dirty="0"/>
              <a:t>maybe a bit too explicit… where you had the big visual of the mouse on screen, I think you didn’t need to have a big visual because you’ve already seen the process with the small visuals…</a:t>
            </a:r>
          </a:p>
          <a:p>
            <a:r>
              <a:rPr lang="en-GB" sz="2000" dirty="0"/>
              <a:t> </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10976357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Dark biology – grotesque imaginaries </a:t>
            </a:r>
            <a:endParaRPr lang="en-GB" dirty="0"/>
          </a:p>
        </p:txBody>
      </p:sp>
      <p:sp>
        <p:nvSpPr>
          <p:cNvPr id="4" name="TextBox 3"/>
          <p:cNvSpPr txBox="1"/>
          <p:nvPr/>
        </p:nvSpPr>
        <p:spPr>
          <a:xfrm>
            <a:off x="251520" y="1595021"/>
            <a:ext cx="8496944" cy="8402300"/>
          </a:xfrm>
          <a:prstGeom prst="rect">
            <a:avLst/>
          </a:prstGeom>
          <a:noFill/>
        </p:spPr>
        <p:txBody>
          <a:bodyPr wrap="square" rtlCol="0">
            <a:spAutoFit/>
          </a:bodyPr>
          <a:lstStyle/>
          <a:p>
            <a:r>
              <a:rPr lang="en-US" sz="2000" dirty="0" smtClean="0"/>
              <a:t>Traces of </a:t>
            </a:r>
            <a:r>
              <a:rPr lang="en-US" sz="2000" dirty="0" err="1" smtClean="0"/>
              <a:t>earmouse</a:t>
            </a:r>
            <a:r>
              <a:rPr lang="en-US" sz="2000" dirty="0" smtClean="0"/>
              <a:t> </a:t>
            </a:r>
          </a:p>
          <a:p>
            <a:endParaRPr lang="en-GB" sz="2000" dirty="0"/>
          </a:p>
          <a:p>
            <a:r>
              <a:rPr lang="en-GB" sz="2000" dirty="0"/>
              <a:t>T: </a:t>
            </a:r>
            <a:r>
              <a:rPr lang="en-GB" sz="2000" dirty="0" smtClean="0"/>
              <a:t>.. we </a:t>
            </a:r>
            <a:r>
              <a:rPr lang="en-GB" sz="2000" dirty="0"/>
              <a:t>spent a long time in all the galleries looking at everything </a:t>
            </a:r>
            <a:r>
              <a:rPr lang="en-GB" sz="2000" dirty="0" smtClean="0"/>
              <a:t>… I </a:t>
            </a:r>
            <a:r>
              <a:rPr lang="en-GB" sz="2000" dirty="0"/>
              <a:t>remember seeing a mouse with an ear growing on its back, I saw that first of all in a red top newspaper or the guardian or something and then I think I saw it on the news (female artists, 30s). </a:t>
            </a:r>
            <a:endParaRPr lang="en-GB" sz="2000" dirty="0" smtClean="0"/>
          </a:p>
          <a:p>
            <a:endParaRPr lang="en-GB" sz="2000" dirty="0"/>
          </a:p>
          <a:p>
            <a:r>
              <a:rPr lang="en-GB" sz="2000" dirty="0" smtClean="0"/>
              <a:t>… so </a:t>
            </a:r>
            <a:r>
              <a:rPr lang="en-GB" sz="2000" dirty="0"/>
              <a:t>I knew about the man with the ear on his arm for a while... [y]</a:t>
            </a:r>
            <a:r>
              <a:rPr lang="en-GB" sz="2000" dirty="0" err="1"/>
              <a:t>eah</a:t>
            </a:r>
            <a:r>
              <a:rPr lang="en-GB" sz="2000" dirty="0"/>
              <a:t>, and I sort of guessed it was the same person… actually I didn’t know that the ear on the mouse was going to be transformed onto somebody’s arm. So I guess that ear was grown on the mouse</a:t>
            </a:r>
            <a:r>
              <a:rPr lang="en-GB" sz="2000" dirty="0" smtClean="0"/>
              <a:t>.</a:t>
            </a:r>
            <a:endParaRPr lang="en-GB" sz="2000" dirty="0"/>
          </a:p>
          <a:p>
            <a:r>
              <a:rPr lang="en-GB" sz="2000" dirty="0"/>
              <a:t>…</a:t>
            </a:r>
          </a:p>
          <a:p>
            <a:r>
              <a:rPr lang="en-GB" sz="2000" dirty="0"/>
              <a:t> </a:t>
            </a:r>
          </a:p>
          <a:p>
            <a:r>
              <a:rPr lang="en-GB" sz="2000" dirty="0"/>
              <a:t>G2: yeah and like, the ear on the arm, because they did that project didn’t they with the ear on the mouse, where they transplanted a human ear onto a mouse’s back. [yeah, yeah] and now they’re doing it onto human arms. (graphic design student 18-30)</a:t>
            </a:r>
          </a:p>
          <a:p>
            <a:r>
              <a:rPr lang="en-GB" sz="2000" dirty="0"/>
              <a:t> </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41461886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Dark biology – grotesque imaginaries </a:t>
            </a:r>
            <a:endParaRPr lang="en-GB" dirty="0"/>
          </a:p>
        </p:txBody>
      </p:sp>
      <p:pic>
        <p:nvPicPr>
          <p:cNvPr id="5" name="Content Placeholder 4" descr="Screen Shot 2013-12-04 at 13.32.51.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5939" t="28270" r="39330" b="3650"/>
          <a:stretch/>
        </p:blipFill>
        <p:spPr>
          <a:xfrm>
            <a:off x="755576" y="1700808"/>
            <a:ext cx="4716016" cy="3666322"/>
          </a:xfrm>
        </p:spPr>
      </p:pic>
      <p:sp>
        <p:nvSpPr>
          <p:cNvPr id="7" name="TextBox 6"/>
          <p:cNvSpPr txBox="1"/>
          <p:nvPr/>
        </p:nvSpPr>
        <p:spPr>
          <a:xfrm>
            <a:off x="4644008" y="4077072"/>
            <a:ext cx="3672408" cy="2215991"/>
          </a:xfrm>
          <a:prstGeom prst="rect">
            <a:avLst/>
          </a:prstGeom>
          <a:noFill/>
        </p:spPr>
        <p:txBody>
          <a:bodyPr wrap="square" rtlCol="0">
            <a:spAutoFit/>
          </a:bodyPr>
          <a:lstStyle/>
          <a:p>
            <a:r>
              <a:rPr lang="en-US" sz="2400" dirty="0" smtClean="0"/>
              <a:t>Nik Brown and Emily Phillips (University of York) </a:t>
            </a:r>
          </a:p>
          <a:p>
            <a:endParaRPr lang="en-US" dirty="0"/>
          </a:p>
          <a:p>
            <a:endParaRPr lang="en-US" dirty="0" smtClean="0"/>
          </a:p>
          <a:p>
            <a:endParaRPr lang="en-US" dirty="0"/>
          </a:p>
          <a:p>
            <a:endParaRPr lang="en-US" dirty="0" smtClean="0"/>
          </a:p>
          <a:p>
            <a:r>
              <a:rPr lang="en-US" dirty="0" smtClean="0"/>
              <a:t> </a:t>
            </a:r>
            <a:endParaRPr lang="en-US" dirty="0"/>
          </a:p>
        </p:txBody>
      </p:sp>
    </p:spTree>
    <p:extLst>
      <p:ext uri="{BB962C8B-B14F-4D97-AF65-F5344CB8AC3E}">
        <p14:creationId xmlns:p14="http://schemas.microsoft.com/office/powerpoint/2010/main" val="24955829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Dark biology – grotesque imaginaries </a:t>
            </a:r>
            <a:endParaRPr lang="en-GB" dirty="0"/>
          </a:p>
        </p:txBody>
      </p:sp>
      <p:sp>
        <p:nvSpPr>
          <p:cNvPr id="4" name="TextBox 3"/>
          <p:cNvSpPr txBox="1"/>
          <p:nvPr/>
        </p:nvSpPr>
        <p:spPr>
          <a:xfrm>
            <a:off x="251520" y="1595021"/>
            <a:ext cx="8496944" cy="6894194"/>
          </a:xfrm>
          <a:prstGeom prst="rect">
            <a:avLst/>
          </a:prstGeom>
          <a:noFill/>
        </p:spPr>
        <p:txBody>
          <a:bodyPr wrap="square" rtlCol="0">
            <a:spAutoFit/>
          </a:bodyPr>
          <a:lstStyle/>
          <a:p>
            <a:r>
              <a:rPr lang="en-US" sz="2200" dirty="0" smtClean="0"/>
              <a:t>Traces of </a:t>
            </a:r>
            <a:r>
              <a:rPr lang="en-US" sz="2200" dirty="0" err="1" smtClean="0"/>
              <a:t>earmouse</a:t>
            </a:r>
            <a:endParaRPr lang="en-US" sz="2200" dirty="0" smtClean="0"/>
          </a:p>
          <a:p>
            <a:r>
              <a:rPr lang="en-US" sz="2200" dirty="0" smtClean="0"/>
              <a:t> </a:t>
            </a:r>
          </a:p>
          <a:p>
            <a:r>
              <a:rPr lang="en-GB" sz="2200" dirty="0"/>
              <a:t>F: we wanted to see how they did it</a:t>
            </a:r>
          </a:p>
          <a:p>
            <a:r>
              <a:rPr lang="en-GB" sz="2200" dirty="0"/>
              <a:t> </a:t>
            </a:r>
          </a:p>
          <a:p>
            <a:r>
              <a:rPr lang="en-GB" sz="2200" dirty="0"/>
              <a:t>M: Like the ear on the back of the mouse [...] is that just like, an implant… kind of exoskeleton …  or does it work, you know, and we found out that it worked. It’s a bit perverse isn’t it?! You come to see the perverse things though! [...] yeah it’s the perverse nature of it isn’t it. I’m kind of enthralled by the things that these people are willing to do. Just for the sake of art. </a:t>
            </a:r>
          </a:p>
          <a:p>
            <a:r>
              <a:rPr lang="en-GB" sz="2200" dirty="0"/>
              <a:t>(Male &amp; female, couple, music student and sales consultant, both aged 18-30)</a:t>
            </a:r>
          </a:p>
          <a:p>
            <a:r>
              <a:rPr lang="en-GB" sz="2000" dirty="0"/>
              <a:t> </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41217690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Dark biology – grotesque imaginaries </a:t>
            </a:r>
            <a:endParaRPr lang="en-GB" dirty="0"/>
          </a:p>
        </p:txBody>
      </p:sp>
      <p:sp>
        <p:nvSpPr>
          <p:cNvPr id="4" name="TextBox 3"/>
          <p:cNvSpPr txBox="1"/>
          <p:nvPr/>
        </p:nvSpPr>
        <p:spPr>
          <a:xfrm>
            <a:off x="251520" y="1595021"/>
            <a:ext cx="8496944" cy="7232748"/>
          </a:xfrm>
          <a:prstGeom prst="rect">
            <a:avLst/>
          </a:prstGeom>
          <a:noFill/>
        </p:spPr>
        <p:txBody>
          <a:bodyPr wrap="square" rtlCol="0">
            <a:spAutoFit/>
          </a:bodyPr>
          <a:lstStyle/>
          <a:p>
            <a:r>
              <a:rPr lang="en-US" sz="2200" dirty="0" smtClean="0"/>
              <a:t>Traces of </a:t>
            </a:r>
            <a:r>
              <a:rPr lang="en-US" sz="2200" dirty="0" err="1" smtClean="0"/>
              <a:t>earmouse</a:t>
            </a:r>
            <a:endParaRPr lang="en-US" sz="2200" dirty="0" smtClean="0"/>
          </a:p>
          <a:p>
            <a:r>
              <a:rPr lang="en-US" sz="2200" dirty="0" smtClean="0"/>
              <a:t> </a:t>
            </a:r>
          </a:p>
          <a:p>
            <a:r>
              <a:rPr lang="en-GB" sz="2200" dirty="0"/>
              <a:t>S: I’m not squeamish at all, and it didn’t really worry </a:t>
            </a:r>
            <a:r>
              <a:rPr lang="en-GB" sz="2200" dirty="0" smtClean="0"/>
              <a:t>me… What </a:t>
            </a:r>
            <a:r>
              <a:rPr lang="en-GB" sz="2200" dirty="0"/>
              <a:t>actually worries me is that, why, why an ear on the arm? I mean for me, it would be fantastic, so for example, to make a kidney from scratch. … </a:t>
            </a:r>
            <a:r>
              <a:rPr lang="en-GB" sz="2200" dirty="0" smtClean="0"/>
              <a:t>…  </a:t>
            </a:r>
            <a:r>
              <a:rPr lang="en-GB" sz="2200" dirty="0"/>
              <a:t>I would’ve liked to have seen someone really curing </a:t>
            </a:r>
            <a:r>
              <a:rPr lang="en-GB" sz="2200" dirty="0" smtClean="0"/>
              <a:t>things …</a:t>
            </a:r>
            <a:endParaRPr lang="en-GB" sz="2200" dirty="0"/>
          </a:p>
          <a:p>
            <a:r>
              <a:rPr lang="en-GB" sz="2200" dirty="0"/>
              <a:t> </a:t>
            </a:r>
          </a:p>
          <a:p>
            <a:r>
              <a:rPr lang="en-GB" sz="2200" dirty="0"/>
              <a:t> </a:t>
            </a:r>
          </a:p>
          <a:p>
            <a:r>
              <a:rPr lang="en-GB" sz="2200" dirty="0"/>
              <a:t>I: See in the hospital I </a:t>
            </a:r>
            <a:r>
              <a:rPr lang="en-GB" sz="2200" dirty="0" smtClean="0"/>
              <a:t>work in, in </a:t>
            </a:r>
            <a:r>
              <a:rPr lang="en-GB" sz="2200" dirty="0"/>
              <a:t>the </a:t>
            </a:r>
            <a:r>
              <a:rPr lang="en-GB" sz="2200" dirty="0" smtClean="0"/>
              <a:t>lab, </a:t>
            </a:r>
            <a:r>
              <a:rPr lang="en-GB" sz="2200" dirty="0"/>
              <a:t>we grow human heart valve tissues, </a:t>
            </a:r>
            <a:r>
              <a:rPr lang="en-GB" sz="2200" dirty="0" smtClean="0"/>
              <a:t>so </a:t>
            </a:r>
            <a:r>
              <a:rPr lang="en-GB" sz="2200" dirty="0"/>
              <a:t>that’s appropriate to people who have, </a:t>
            </a:r>
            <a:r>
              <a:rPr lang="en-GB" sz="2200" dirty="0" err="1"/>
              <a:t>errr</a:t>
            </a:r>
            <a:r>
              <a:rPr lang="en-GB" sz="2200" dirty="0"/>
              <a:t>, none functioning valves and replacing it is essential to life, but putting an ear on somebody’s arm, it’s a bit, you know… [pulls a face]</a:t>
            </a:r>
          </a:p>
          <a:p>
            <a:r>
              <a:rPr lang="en-GB" sz="2000" dirty="0"/>
              <a:t> </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11100373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Dark biology – grotesque imaginaries </a:t>
            </a:r>
            <a:endParaRPr lang="en-GB" dirty="0"/>
          </a:p>
        </p:txBody>
      </p:sp>
      <p:sp>
        <p:nvSpPr>
          <p:cNvPr id="4" name="TextBox 3"/>
          <p:cNvSpPr txBox="1"/>
          <p:nvPr/>
        </p:nvSpPr>
        <p:spPr>
          <a:xfrm>
            <a:off x="251520" y="1595021"/>
            <a:ext cx="8496944" cy="6001642"/>
          </a:xfrm>
          <a:prstGeom prst="rect">
            <a:avLst/>
          </a:prstGeom>
          <a:noFill/>
        </p:spPr>
        <p:txBody>
          <a:bodyPr wrap="square" rtlCol="0">
            <a:spAutoFit/>
          </a:bodyPr>
          <a:lstStyle/>
          <a:p>
            <a:r>
              <a:rPr lang="en-US" sz="2400" dirty="0" smtClean="0"/>
              <a:t>Traces of </a:t>
            </a:r>
            <a:r>
              <a:rPr lang="en-US" sz="2400" dirty="0" err="1" smtClean="0"/>
              <a:t>earmouse</a:t>
            </a:r>
            <a:endParaRPr lang="en-US" sz="2400" dirty="0" smtClean="0"/>
          </a:p>
          <a:p>
            <a:r>
              <a:rPr lang="en-US" sz="2400" dirty="0" smtClean="0"/>
              <a:t> </a:t>
            </a:r>
          </a:p>
          <a:p>
            <a:r>
              <a:rPr lang="en-GB" sz="2400" dirty="0" smtClean="0"/>
              <a:t>Between the ‘grotesque</a:t>
            </a:r>
            <a:r>
              <a:rPr lang="en-GB" sz="2400" dirty="0"/>
              <a:t>’ and ‘life’: </a:t>
            </a:r>
            <a:endParaRPr lang="en-GB" sz="2400" dirty="0" smtClean="0"/>
          </a:p>
          <a:p>
            <a:endParaRPr lang="en-GB" sz="2400" dirty="0"/>
          </a:p>
          <a:p>
            <a:r>
              <a:rPr lang="en-GB" sz="2400" dirty="0" smtClean="0"/>
              <a:t>‘</a:t>
            </a:r>
            <a:r>
              <a:rPr lang="en-GB" sz="2400" dirty="0"/>
              <a:t>… The ear is kind of like…  a deformation of good human cells, you know, it’s not going towards life, it’s going towards…  the grotesque…’ (Graphic designer, 60-70).  </a:t>
            </a:r>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29234021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Dark biology – grotesque imaginaries </a:t>
            </a:r>
            <a:endParaRPr lang="en-GB" dirty="0"/>
          </a:p>
        </p:txBody>
      </p:sp>
      <p:sp>
        <p:nvSpPr>
          <p:cNvPr id="4" name="TextBox 3"/>
          <p:cNvSpPr txBox="1"/>
          <p:nvPr/>
        </p:nvSpPr>
        <p:spPr>
          <a:xfrm>
            <a:off x="251520" y="1595021"/>
            <a:ext cx="8712968" cy="7109637"/>
          </a:xfrm>
          <a:prstGeom prst="rect">
            <a:avLst/>
          </a:prstGeom>
          <a:noFill/>
        </p:spPr>
        <p:txBody>
          <a:bodyPr wrap="square" rtlCol="0">
            <a:spAutoFit/>
          </a:bodyPr>
          <a:lstStyle/>
          <a:p>
            <a:endParaRPr lang="en-GB" sz="2400" dirty="0"/>
          </a:p>
          <a:p>
            <a:pPr algn="ctr"/>
            <a:endParaRPr lang="en-GB" sz="2400" dirty="0" smtClean="0"/>
          </a:p>
          <a:p>
            <a:pPr algn="ctr"/>
            <a:endParaRPr lang="en-GB" sz="2400" dirty="0"/>
          </a:p>
          <a:p>
            <a:pPr algn="ctr"/>
            <a:r>
              <a:rPr lang="en-GB" sz="2400" dirty="0" smtClean="0"/>
              <a:t>- Dark tourism -</a:t>
            </a:r>
          </a:p>
          <a:p>
            <a:pPr algn="ctr"/>
            <a:r>
              <a:rPr lang="en-GB" sz="2400" dirty="0" smtClean="0"/>
              <a:t>from </a:t>
            </a:r>
            <a:r>
              <a:rPr lang="en-GB" sz="2400" dirty="0"/>
              <a:t>the </a:t>
            </a:r>
            <a:r>
              <a:rPr lang="en-GB" sz="2400" dirty="0" err="1"/>
              <a:t>thanatological</a:t>
            </a:r>
            <a:r>
              <a:rPr lang="en-GB" sz="2400" dirty="0"/>
              <a:t> to life </a:t>
            </a:r>
          </a:p>
          <a:p>
            <a:pPr algn="ctr"/>
            <a:endParaRPr lang="en-GB" sz="2400" dirty="0" smtClean="0"/>
          </a:p>
          <a:p>
            <a:pPr algn="ctr"/>
            <a:endParaRPr lang="en-GB" sz="2400" dirty="0" smtClean="0"/>
          </a:p>
          <a:p>
            <a:pPr algn="ctr"/>
            <a:r>
              <a:rPr lang="en-GB" sz="2400" dirty="0" smtClean="0"/>
              <a:t>- Dark biology/</a:t>
            </a:r>
            <a:r>
              <a:rPr lang="en-GB" sz="2400" dirty="0" err="1" smtClean="0"/>
              <a:t>bioart</a:t>
            </a:r>
            <a:r>
              <a:rPr lang="en-GB" sz="2400" dirty="0" smtClean="0"/>
              <a:t> -</a:t>
            </a:r>
            <a:endParaRPr lang="en-GB" sz="2400" dirty="0"/>
          </a:p>
          <a:p>
            <a:pPr algn="ctr"/>
            <a:r>
              <a:rPr lang="en-GB" sz="2400" dirty="0" smtClean="0"/>
              <a:t>from </a:t>
            </a:r>
            <a:r>
              <a:rPr lang="en-GB" sz="2400" dirty="0"/>
              <a:t>life to the </a:t>
            </a:r>
            <a:r>
              <a:rPr lang="en-GB" sz="2400" dirty="0" err="1"/>
              <a:t>thanatological</a:t>
            </a:r>
            <a:r>
              <a:rPr lang="en-GB" sz="2400" dirty="0"/>
              <a:t> </a:t>
            </a:r>
          </a:p>
          <a:p>
            <a:pPr marL="342900" indent="-342900">
              <a:buFontTx/>
              <a:buChar char="-"/>
            </a:pPr>
            <a:endParaRPr lang="en-GB"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12238769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Dark biology – grotesque imaginaries </a:t>
            </a:r>
            <a:endParaRPr lang="en-GB" dirty="0"/>
          </a:p>
        </p:txBody>
      </p:sp>
      <p:pic>
        <p:nvPicPr>
          <p:cNvPr id="6" name="Picture 5" descr="Screen Shot 2013-12-04 at 13.37.04.png"/>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6389" t="29778" r="2638" b="25111"/>
          <a:stretch/>
        </p:blipFill>
        <p:spPr>
          <a:xfrm>
            <a:off x="207179" y="2348880"/>
            <a:ext cx="8685655" cy="3024336"/>
          </a:xfrm>
          <a:prstGeom prst="rect">
            <a:avLst/>
          </a:prstGeom>
        </p:spPr>
      </p:pic>
    </p:spTree>
    <p:extLst>
      <p:ext uri="{BB962C8B-B14F-4D97-AF65-F5344CB8AC3E}">
        <p14:creationId xmlns:p14="http://schemas.microsoft.com/office/powerpoint/2010/main" val="2888848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Dark biology – grotesque imaginaries </a:t>
            </a:r>
            <a:endParaRPr lang="en-GB" dirty="0"/>
          </a:p>
        </p:txBody>
      </p:sp>
      <p:pic>
        <p:nvPicPr>
          <p:cNvPr id="3" name="Picture 2" descr="Screen Shot 2013-12-04 at 13.48.57.png"/>
          <p:cNvPicPr>
            <a:picLocks noChangeAspect="1"/>
          </p:cNvPicPr>
          <p:nvPr/>
        </p:nvPicPr>
        <p:blipFill rotWithShape="1">
          <a:blip r:embed="rId2">
            <a:extLst>
              <a:ext uri="{28A0092B-C50C-407E-A947-70E740481C1C}">
                <a14:useLocalDpi xmlns:a14="http://schemas.microsoft.com/office/drawing/2010/main" val="0"/>
              </a:ext>
            </a:extLst>
          </a:blip>
          <a:srcRect l="972" t="16444" r="1945" b="5333"/>
          <a:stretch/>
        </p:blipFill>
        <p:spPr>
          <a:xfrm>
            <a:off x="88900" y="1511300"/>
            <a:ext cx="8877300" cy="4470400"/>
          </a:xfrm>
          <a:prstGeom prst="rect">
            <a:avLst/>
          </a:prstGeom>
        </p:spPr>
      </p:pic>
    </p:spTree>
    <p:extLst>
      <p:ext uri="{BB962C8B-B14F-4D97-AF65-F5344CB8AC3E}">
        <p14:creationId xmlns:p14="http://schemas.microsoft.com/office/powerpoint/2010/main" val="13959163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Dark biology – grotesque imaginaries </a:t>
            </a:r>
            <a:endParaRPr lang="en-GB" dirty="0"/>
          </a:p>
        </p:txBody>
      </p:sp>
      <p:sp>
        <p:nvSpPr>
          <p:cNvPr id="4" name="TextBox 3"/>
          <p:cNvSpPr txBox="1"/>
          <p:nvPr/>
        </p:nvSpPr>
        <p:spPr>
          <a:xfrm>
            <a:off x="251520" y="1595021"/>
            <a:ext cx="4104456" cy="5632310"/>
          </a:xfrm>
          <a:prstGeom prst="rect">
            <a:avLst/>
          </a:prstGeom>
          <a:noFill/>
        </p:spPr>
        <p:txBody>
          <a:bodyPr wrap="square" rtlCol="0">
            <a:spAutoFit/>
          </a:bodyPr>
          <a:lstStyle/>
          <a:p>
            <a:r>
              <a:rPr lang="en-US" sz="2400" dirty="0" smtClean="0"/>
              <a:t>Dark tourism </a:t>
            </a:r>
          </a:p>
          <a:p>
            <a:pPr marL="342900" indent="-342900">
              <a:buFontTx/>
              <a:buChar char="-"/>
            </a:pPr>
            <a:r>
              <a:rPr lang="en-US" sz="2400" dirty="0" smtClean="0"/>
              <a:t>Consuming traces of decay, catastrophe…</a:t>
            </a:r>
          </a:p>
          <a:p>
            <a:pPr marL="342900" indent="-342900">
              <a:buFontTx/>
              <a:buChar char="-"/>
            </a:pPr>
            <a:r>
              <a:rPr lang="en-US" sz="2400" dirty="0" err="1" smtClean="0"/>
              <a:t>Thanatological</a:t>
            </a:r>
            <a:r>
              <a:rPr lang="en-US" sz="2400" dirty="0" smtClean="0"/>
              <a:t> </a:t>
            </a:r>
            <a:r>
              <a:rPr lang="en-US" sz="2400" dirty="0" err="1" smtClean="0"/>
              <a:t>scenographies</a:t>
            </a:r>
            <a:r>
              <a:rPr lang="en-US" sz="2400" dirty="0" smtClean="0"/>
              <a:t> (Stone and </a:t>
            </a:r>
            <a:r>
              <a:rPr lang="en-US" sz="2400" dirty="0" err="1" smtClean="0"/>
              <a:t>Sharpley</a:t>
            </a:r>
            <a:r>
              <a:rPr lang="en-US" sz="2400" dirty="0" smtClean="0"/>
              <a:t> 2008)  </a:t>
            </a:r>
          </a:p>
          <a:p>
            <a:pPr marL="342900" indent="-342900">
              <a:buFontTx/>
              <a:buChar char="-"/>
            </a:pPr>
            <a:r>
              <a:rPr lang="en-US" sz="2400" dirty="0" smtClean="0"/>
              <a:t>From the remnants of death to a preoccupation with ‘life’ (Walters 2004)  </a:t>
            </a:r>
            <a:endParaRPr lang="en-US" sz="2400" dirty="0"/>
          </a:p>
          <a:p>
            <a:endParaRPr lang="en-US" sz="2400" dirty="0" smtClean="0"/>
          </a:p>
          <a:p>
            <a:r>
              <a:rPr lang="en-US" sz="2400" dirty="0" err="1" smtClean="0"/>
              <a:t>Bioart</a:t>
            </a:r>
            <a:r>
              <a:rPr lang="en-US" sz="2400" dirty="0" smtClean="0"/>
              <a:t> </a:t>
            </a:r>
          </a:p>
          <a:p>
            <a:pPr marL="342900" indent="-342900">
              <a:buFontTx/>
              <a:buChar char="-"/>
            </a:pPr>
            <a:r>
              <a:rPr lang="en-US" sz="2400" dirty="0" smtClean="0"/>
              <a:t>Dark tourism premised on the proliferative liveliness of dark objects – </a:t>
            </a:r>
            <a:r>
              <a:rPr lang="en-US" sz="2400" dirty="0" err="1" smtClean="0"/>
              <a:t>vitalistic</a:t>
            </a:r>
            <a:r>
              <a:rPr lang="en-US" sz="2400" dirty="0" smtClean="0"/>
              <a:t> </a:t>
            </a:r>
            <a:r>
              <a:rPr lang="en-US" sz="2400" dirty="0" err="1" smtClean="0"/>
              <a:t>generativity</a:t>
            </a:r>
            <a:r>
              <a:rPr lang="en-US" sz="2400" dirty="0" smtClean="0"/>
              <a:t> </a:t>
            </a:r>
          </a:p>
          <a:p>
            <a:endParaRPr lang="en-US" sz="2400" dirty="0"/>
          </a:p>
        </p:txBody>
      </p:sp>
      <p:pic>
        <p:nvPicPr>
          <p:cNvPr id="5" name="Picture 4" descr="Screen Shot 2013-12-04 at 14.01.42.png"/>
          <p:cNvPicPr>
            <a:picLocks noChangeAspect="1"/>
          </p:cNvPicPr>
          <p:nvPr/>
        </p:nvPicPr>
        <p:blipFill rotWithShape="1">
          <a:blip r:embed="rId2">
            <a:extLst>
              <a:ext uri="{28A0092B-C50C-407E-A947-70E740481C1C}">
                <a14:useLocalDpi xmlns:a14="http://schemas.microsoft.com/office/drawing/2010/main" val="0"/>
              </a:ext>
            </a:extLst>
          </a:blip>
          <a:srcRect l="5018" t="38444" r="44426" b="6890"/>
          <a:stretch/>
        </p:blipFill>
        <p:spPr>
          <a:xfrm>
            <a:off x="5148064" y="1700808"/>
            <a:ext cx="3398664" cy="2296899"/>
          </a:xfrm>
          <a:prstGeom prst="rect">
            <a:avLst/>
          </a:prstGeom>
        </p:spPr>
      </p:pic>
    </p:spTree>
    <p:extLst>
      <p:ext uri="{BB962C8B-B14F-4D97-AF65-F5344CB8AC3E}">
        <p14:creationId xmlns:p14="http://schemas.microsoft.com/office/powerpoint/2010/main" val="41749024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Dark biology – grotesque imaginaries </a:t>
            </a:r>
            <a:endParaRPr lang="en-GB" dirty="0"/>
          </a:p>
        </p:txBody>
      </p:sp>
      <p:pic>
        <p:nvPicPr>
          <p:cNvPr id="3" name="Picture 2" descr="Screen Shot 2013-12-04 at 14.08.10.png"/>
          <p:cNvPicPr>
            <a:picLocks noChangeAspect="1"/>
          </p:cNvPicPr>
          <p:nvPr/>
        </p:nvPicPr>
        <p:blipFill rotWithShape="1">
          <a:blip r:embed="rId2">
            <a:extLst>
              <a:ext uri="{28A0092B-C50C-407E-A947-70E740481C1C}">
                <a14:useLocalDpi xmlns:a14="http://schemas.microsoft.com/office/drawing/2010/main" val="0"/>
              </a:ext>
            </a:extLst>
          </a:blip>
          <a:srcRect l="15695" t="12000" r="13472" b="4889"/>
          <a:stretch/>
        </p:blipFill>
        <p:spPr>
          <a:xfrm>
            <a:off x="1331640" y="1844824"/>
            <a:ext cx="6477000" cy="4749800"/>
          </a:xfrm>
          <a:prstGeom prst="rect">
            <a:avLst/>
          </a:prstGeom>
        </p:spPr>
      </p:pic>
    </p:spTree>
    <p:extLst>
      <p:ext uri="{BB962C8B-B14F-4D97-AF65-F5344CB8AC3E}">
        <p14:creationId xmlns:p14="http://schemas.microsoft.com/office/powerpoint/2010/main" val="26234885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Dark biology – grotesque imaginaries </a:t>
            </a:r>
            <a:endParaRPr lang="en-GB" dirty="0"/>
          </a:p>
        </p:txBody>
      </p:sp>
      <p:pic>
        <p:nvPicPr>
          <p:cNvPr id="4" name="Picture 3" descr="Screen Shot 2013-12-04 at 14.09.55.png"/>
          <p:cNvPicPr>
            <a:picLocks noChangeAspect="1"/>
          </p:cNvPicPr>
          <p:nvPr/>
        </p:nvPicPr>
        <p:blipFill rotWithShape="1">
          <a:blip r:embed="rId2">
            <a:extLst>
              <a:ext uri="{28A0092B-C50C-407E-A947-70E740481C1C}">
                <a14:useLocalDpi xmlns:a14="http://schemas.microsoft.com/office/drawing/2010/main" val="0"/>
              </a:ext>
            </a:extLst>
          </a:blip>
          <a:srcRect l="15000" t="11777" r="12639" b="4000"/>
          <a:stretch/>
        </p:blipFill>
        <p:spPr>
          <a:xfrm>
            <a:off x="1259632" y="1844824"/>
            <a:ext cx="6616700" cy="4813300"/>
          </a:xfrm>
          <a:prstGeom prst="rect">
            <a:avLst/>
          </a:prstGeom>
        </p:spPr>
      </p:pic>
    </p:spTree>
    <p:extLst>
      <p:ext uri="{BB962C8B-B14F-4D97-AF65-F5344CB8AC3E}">
        <p14:creationId xmlns:p14="http://schemas.microsoft.com/office/powerpoint/2010/main" val="40089725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Dark biology – grotesque imaginaries </a:t>
            </a:r>
            <a:endParaRPr lang="en-GB" dirty="0"/>
          </a:p>
        </p:txBody>
      </p:sp>
      <p:pic>
        <p:nvPicPr>
          <p:cNvPr id="3" name="Picture 2" descr="Screen Shot 2013-12-04 at 14.11.21.png"/>
          <p:cNvPicPr>
            <a:picLocks noChangeAspect="1"/>
          </p:cNvPicPr>
          <p:nvPr/>
        </p:nvPicPr>
        <p:blipFill rotWithShape="1">
          <a:blip r:embed="rId2">
            <a:extLst>
              <a:ext uri="{28A0092B-C50C-407E-A947-70E740481C1C}">
                <a14:useLocalDpi xmlns:a14="http://schemas.microsoft.com/office/drawing/2010/main" val="0"/>
              </a:ext>
            </a:extLst>
          </a:blip>
          <a:srcRect l="15278" t="13557" r="13055" b="4000"/>
          <a:stretch/>
        </p:blipFill>
        <p:spPr>
          <a:xfrm>
            <a:off x="1331640" y="1772816"/>
            <a:ext cx="6553200" cy="4711700"/>
          </a:xfrm>
          <a:prstGeom prst="rect">
            <a:avLst/>
          </a:prstGeom>
        </p:spPr>
      </p:pic>
    </p:spTree>
    <p:extLst>
      <p:ext uri="{BB962C8B-B14F-4D97-AF65-F5344CB8AC3E}">
        <p14:creationId xmlns:p14="http://schemas.microsoft.com/office/powerpoint/2010/main" val="34120003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Dark biology – grotesque imaginaries </a:t>
            </a:r>
            <a:endParaRPr lang="en-GB" dirty="0"/>
          </a:p>
        </p:txBody>
      </p:sp>
      <p:sp>
        <p:nvSpPr>
          <p:cNvPr id="4" name="TextBox 3"/>
          <p:cNvSpPr txBox="1"/>
          <p:nvPr/>
        </p:nvSpPr>
        <p:spPr>
          <a:xfrm>
            <a:off x="251520" y="1595021"/>
            <a:ext cx="8136904" cy="6370974"/>
          </a:xfrm>
          <a:prstGeom prst="rect">
            <a:avLst/>
          </a:prstGeom>
          <a:noFill/>
        </p:spPr>
        <p:txBody>
          <a:bodyPr wrap="square" rtlCol="0">
            <a:spAutoFit/>
          </a:bodyPr>
          <a:lstStyle/>
          <a:p>
            <a:r>
              <a:rPr lang="en-US" sz="2400" dirty="0" smtClean="0"/>
              <a:t>Performing dark biology</a:t>
            </a:r>
          </a:p>
          <a:p>
            <a:endParaRPr lang="en-US" sz="2400" dirty="0"/>
          </a:p>
          <a:p>
            <a:endParaRPr lang="en-US" sz="2400" dirty="0" smtClean="0"/>
          </a:p>
          <a:p>
            <a:r>
              <a:rPr lang="en-US" sz="2400" dirty="0" smtClean="0"/>
              <a:t> </a:t>
            </a:r>
            <a:r>
              <a:rPr lang="en-GB" sz="2400" dirty="0"/>
              <a:t>“[W] hen the concept was developed </a:t>
            </a:r>
            <a:r>
              <a:rPr lang="en-GB" sz="2400" dirty="0" smtClean="0"/>
              <a:t>[</a:t>
            </a:r>
            <a:r>
              <a:rPr lang="en-GB" sz="2400" dirty="0"/>
              <a:t>...] there was nothing. …  very little consideration into issues of corporate legal responsibility, public relations and health &amp; safety because [they] had all been seduced into the dark side of the exhibition and how fantastic would it </a:t>
            </a:r>
            <a:r>
              <a:rPr lang="en-GB" sz="2400" dirty="0" smtClean="0"/>
              <a:t>be...</a:t>
            </a:r>
            <a:r>
              <a:rPr lang="en-GB" sz="2400" dirty="0"/>
              <a:t>” (Operations Manager)</a:t>
            </a:r>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343895799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12352</TotalTime>
  <Words>932</Words>
  <Application>Microsoft Macintosh PowerPoint</Application>
  <PresentationFormat>On-screen Show (4:3)</PresentationFormat>
  <Paragraphs>225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Median</vt:lpstr>
      <vt:lpstr>Biological art – the grotesque and dark tourism</vt:lpstr>
      <vt:lpstr>Dark biology – grotesque imaginaries </vt:lpstr>
      <vt:lpstr>Dark biology – grotesque imaginaries </vt:lpstr>
      <vt:lpstr>Dark biology – grotesque imaginaries </vt:lpstr>
      <vt:lpstr>Dark biology – grotesque imaginaries </vt:lpstr>
      <vt:lpstr>Dark biology – grotesque imaginaries </vt:lpstr>
      <vt:lpstr>Dark biology – grotesque imaginaries </vt:lpstr>
      <vt:lpstr>Dark biology – grotesque imaginaries </vt:lpstr>
      <vt:lpstr>Dark biology – grotesque imaginaries </vt:lpstr>
      <vt:lpstr>Dark biology – grotesque imaginaries </vt:lpstr>
      <vt:lpstr>Dark biology – grotesque imaginaries </vt:lpstr>
      <vt:lpstr>Dark biology – grotesque imaginaries </vt:lpstr>
      <vt:lpstr>Dark biology – grotesque imaginaries </vt:lpstr>
      <vt:lpstr>Dark biology – grotesque imaginaries </vt:lpstr>
      <vt:lpstr>Dark biology – grotesque imaginaries </vt:lpstr>
      <vt:lpstr>Dark biology – grotesque imaginaries </vt:lpstr>
      <vt:lpstr>Dark biology – grotesque imaginaries </vt:lpstr>
      <vt:lpstr>Dark biology – grotesque imaginaries </vt:lpstr>
      <vt:lpstr>Dark biology – grotesque imaginaries </vt:lpstr>
      <vt:lpstr>Dark biology – grotesque imaginaries </vt:lpstr>
      <vt:lpstr>Dark biology – grotesque imaginaries </vt:lpstr>
      <vt:lpstr>Dark biology – grotesque imaginaries </vt:lpstr>
      <vt:lpstr>Dark biology – grotesque imaginaries </vt:lpstr>
    </vt:vector>
  </TitlesOfParts>
  <Company>The University of York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sociological theory </dc:title>
  <dc:creator>brown</dc:creator>
  <cp:lastModifiedBy>Nik Brown</cp:lastModifiedBy>
  <cp:revision>89</cp:revision>
  <cp:lastPrinted>2013-12-05T13:00:24Z</cp:lastPrinted>
  <dcterms:created xsi:type="dcterms:W3CDTF">2010-10-15T14:51:50Z</dcterms:created>
  <dcterms:modified xsi:type="dcterms:W3CDTF">2014-01-07T15:47:30Z</dcterms:modified>
</cp:coreProperties>
</file>